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6" r:id="rId8"/>
    <p:sldId id="267" r:id="rId9"/>
    <p:sldId id="268" r:id="rId10"/>
    <p:sldId id="269" r:id="rId11"/>
    <p:sldId id="262" r:id="rId12"/>
    <p:sldId id="263" r:id="rId13"/>
    <p:sldId id="265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5FE420B-E262-4B9F-85BC-BC6137C0B8BE}" type="datetimeFigureOut">
              <a:rPr lang="ru-RU" smtClean="0"/>
              <a:pPr/>
              <a:t>27.08.2012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F022F7E-C55E-418D-A7E0-EFB3E11E61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40;&#1042;&#1043;&#1059;&#1057;&#1058;\96799679&#1086;&#1095;&#1077;&#1085;&#1100;-&#1082;&#1088;&#1072;&#1089;&#1080;&#1074;&#1072;&#1103;-&#1084;&#1091;&#1079;&#1099;&#1082;&#1072;96799679-&#1084;&#1085;&#1077;-&#1090;&#1077;&#1073;&#1103;-&#1085;&#1077;-&#1093;&#1074;&#1072;&#1090;&#1072;&#1077;&#1090;333333333333333333&#1042;&#1054;&#1058;-&#1058;&#1045;&#1041;&#1045;-&#1055;&#1054;&#1046;&#1040;&#1051;&#1059;&#1049;&#1057;&#1058;&#1040;-&#1058;&#1054;&#1051;&#1068;&#1050;&#1054;-&#1052;&#1059;&#1047;&#1067;&#1050;&#1040;.mp3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0298" y="1285860"/>
            <a:ext cx="8458200" cy="1222375"/>
          </a:xfrm>
        </p:spPr>
        <p:txBody>
          <a:bodyPr/>
          <a:lstStyle/>
          <a:p>
            <a:r>
              <a:rPr lang="ru-RU" dirty="0" smtClean="0"/>
              <a:t>ГИПЕРАКТИВНЫЕ ДЕТИ. СОЦИАЛИЗАЦИЯ.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00438"/>
            <a:ext cx="8458200" cy="914400"/>
          </a:xfrm>
        </p:spPr>
        <p:txBody>
          <a:bodyPr>
            <a:normAutofit fontScale="32500" lnSpcReduction="20000"/>
          </a:bodyPr>
          <a:lstStyle/>
          <a:p>
            <a:pPr algn="ctr"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b="1" dirty="0" smtClean="0">
              <a:solidFill>
                <a:srgbClr val="008000"/>
              </a:solidFill>
            </a:endParaRPr>
          </a:p>
          <a:p>
            <a:pPr algn="ctr"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b="1" dirty="0" smtClean="0">
              <a:solidFill>
                <a:srgbClr val="008000"/>
              </a:solidFill>
            </a:endParaRPr>
          </a:p>
          <a:p>
            <a:pPr algn="ctr">
              <a:lnSpc>
                <a:spcPct val="93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6000" b="1" dirty="0" smtClean="0">
                <a:solidFill>
                  <a:srgbClr val="002060"/>
                </a:solidFill>
              </a:rPr>
              <a:t>«АКТИВНЫЙ» -ДЕЯТЕЛЬНЫЙ, ДЕЙСТВЕННЫЙ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6000" b="1" dirty="0" smtClean="0">
                <a:solidFill>
                  <a:srgbClr val="002060"/>
                </a:solidFill>
              </a:rPr>
              <a:t>«ГИПЕР» - ПРЕВЫШЕНИЕ НОРМЫ</a:t>
            </a:r>
          </a:p>
          <a:p>
            <a:endParaRPr lang="ru-RU" dirty="0"/>
          </a:p>
        </p:txBody>
      </p:sp>
      <p:pic>
        <p:nvPicPr>
          <p:cNvPr id="4" name="Picture 4" descr="vozh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25538"/>
            <a:ext cx="122713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ИМПУЛЬСИВНОСТЬ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Начинает отвечать, не дослушав вопроса;</a:t>
            </a:r>
          </a:p>
          <a:p>
            <a:r>
              <a:rPr lang="ru-RU" dirty="0" smtClean="0"/>
              <a:t>Не способен дождаться своей очереди, часто вмешивается;</a:t>
            </a:r>
          </a:p>
          <a:p>
            <a:r>
              <a:rPr lang="ru-RU" dirty="0" smtClean="0"/>
              <a:t>Не может дождаться вознаграждения;</a:t>
            </a:r>
          </a:p>
          <a:p>
            <a:r>
              <a:rPr lang="ru-RU" dirty="0" smtClean="0"/>
              <a:t>Не может контролировать и регулировать свои действия.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ГИПЕРАКТИВНЫЕ ДЕТИ И ПРОБЛЕМЫ ИХ ОБУЧЕНИЯ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УЧИТЕЛЯ ОНИ «НЕ СЛЫШАТ», ВСЁ ТЕРЯЮТ, ВСЁ ЗАБЫВАЮТ;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НАЧИНАЮТ ОТВЕЧАТЬ, НЕ ВЫСЛУШАВ ВОПРОС ДО КОНЦА, ЧАСТО КРИЧАТ С МЕСТА;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НЕУСТОЙЧИВАЯ РАБОТОСПОСОБНОСТЬ;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НЕ СКЛОННЫ ПРИСЛУШИВАТЬСЯ К СОВЕТАМ ВЗРОСЛЫХ;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ТРУДНОСТИ ФОРМИРОВАНИЯ НАВЫКОВ ПИСЬМА И ЧТЕНИЯ;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ОТКРЫТОЕ ПИСЬМО ГИПЕРАКТИВНЫХ ДЕТЕЙ К УЧИТЕЛЯМ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7778" y="1857365"/>
            <a:ext cx="4004079" cy="4235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96799679очень-красивая-музыка96799679-мне-тебя-не-хватает333333333333333333ВОТ-ТЕБЕ-ПОЖАЛУЙСТА-ТОЛЬКО-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/>
          <a:stretch>
            <a:fillRect/>
          </a:stretch>
        </p:blipFill>
        <p:spPr>
          <a:xfrm>
            <a:off x="142844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8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ОТКРЫТОЕ ПИСЬМО ГИПЕРАКТИВНЫХ ДЕТЕЙ К УЧИТЕЛЯМ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67778" y="1857364"/>
            <a:ext cx="4004079" cy="4232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56"/>
            <a:ext cx="9140650" cy="68554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ГИПЕРАКТИВНОСТИ: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ГЕНЕТИЧЕСКИЕ;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БИОЛОГИЧЕСКИЕ;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СОЦИАЛЬНО-ПСИХОЛОГИЧЕСКИЕ.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СРЕДИ ДЕТЕЙ ГИПЕРАКТИВНЫЕ СОСТАВЛЯЮТ 16,5%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5" descr="cliparts04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62" y="1857364"/>
            <a:ext cx="1643074" cy="2643206"/>
          </a:xfrm>
        </p:spPr>
      </p:pic>
      <p:pic>
        <p:nvPicPr>
          <p:cNvPr id="5" name="Picture 6" descr="slide0054_image06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15074" y="1500174"/>
            <a:ext cx="2362200" cy="28082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071934" y="2643182"/>
            <a:ext cx="12565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600" b="1" dirty="0" smtClean="0">
                <a:solidFill>
                  <a:schemeClr val="tx1"/>
                </a:solidFill>
              </a:rPr>
              <a:t>&lt;</a:t>
            </a:r>
            <a:endParaRPr lang="ru-RU" sz="9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786322"/>
            <a:ext cx="19288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solidFill>
                  <a:schemeClr val="tx1"/>
                </a:solidFill>
              </a:rPr>
              <a:t>1</a:t>
            </a:r>
            <a:r>
              <a:rPr lang="en-US" sz="5400" b="1" dirty="0" smtClean="0">
                <a:solidFill>
                  <a:schemeClr val="tx1"/>
                </a:solidFill>
              </a:rPr>
              <a:t>0</a:t>
            </a:r>
            <a:r>
              <a:rPr lang="ru-RU" sz="5400" b="1" dirty="0" smtClean="0">
                <a:solidFill>
                  <a:schemeClr val="tx1"/>
                </a:solidFill>
              </a:rPr>
              <a:t>%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29454" y="4857760"/>
            <a:ext cx="13917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solidFill>
                  <a:schemeClr val="tx1"/>
                </a:solidFill>
              </a:rPr>
              <a:t>22%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БЛОКИ ПРОЯВЛЕНИЯ ГИПЕРАКТИВНОСТИ:</a:t>
            </a:r>
            <a:endParaRPr lang="ru-RU" dirty="0"/>
          </a:p>
        </p:txBody>
      </p:sp>
      <p:sp>
        <p:nvSpPr>
          <p:cNvPr id="5" name="Freeform 1"/>
          <p:cNvSpPr>
            <a:spLocks noGrp="1" noChangeArrowheads="1"/>
          </p:cNvSpPr>
          <p:nvPr>
            <p:ph idx="1"/>
          </p:nvPr>
        </p:nvSpPr>
        <p:spPr bwMode="auto">
          <a:xfrm>
            <a:off x="4000496" y="3643313"/>
            <a:ext cx="1357322" cy="785819"/>
          </a:xfrm>
          <a:custGeom>
            <a:avLst/>
            <a:gdLst>
              <a:gd name="T0" fmla="*/ 2501 w 5003"/>
              <a:gd name="T1" fmla="*/ 0 h 1817"/>
              <a:gd name="T2" fmla="*/ 3496 w 5003"/>
              <a:gd name="T3" fmla="*/ 521 h 1817"/>
              <a:gd name="T4" fmla="*/ 3010 w 5003"/>
              <a:gd name="T5" fmla="*/ 521 h 1817"/>
              <a:gd name="T6" fmla="*/ 3010 w 5003"/>
              <a:gd name="T7" fmla="*/ 1034 h 1817"/>
              <a:gd name="T8" fmla="*/ 3998 w 5003"/>
              <a:gd name="T9" fmla="*/ 1034 h 1817"/>
              <a:gd name="T10" fmla="*/ 3998 w 5003"/>
              <a:gd name="T11" fmla="*/ 781 h 1817"/>
              <a:gd name="T12" fmla="*/ 5002 w 5003"/>
              <a:gd name="T13" fmla="*/ 1299 h 1817"/>
              <a:gd name="T14" fmla="*/ 3998 w 5003"/>
              <a:gd name="T15" fmla="*/ 1816 h 1817"/>
              <a:gd name="T16" fmla="*/ 3998 w 5003"/>
              <a:gd name="T17" fmla="*/ 1563 h 1817"/>
              <a:gd name="T18" fmla="*/ 1003 w 5003"/>
              <a:gd name="T19" fmla="*/ 1563 h 1817"/>
              <a:gd name="T20" fmla="*/ 1003 w 5003"/>
              <a:gd name="T21" fmla="*/ 1816 h 1817"/>
              <a:gd name="T22" fmla="*/ 0 w 5003"/>
              <a:gd name="T23" fmla="*/ 1299 h 1817"/>
              <a:gd name="T24" fmla="*/ 1003 w 5003"/>
              <a:gd name="T25" fmla="*/ 781 h 1817"/>
              <a:gd name="T26" fmla="*/ 1003 w 5003"/>
              <a:gd name="T27" fmla="*/ 1034 h 1817"/>
              <a:gd name="T28" fmla="*/ 1991 w 5003"/>
              <a:gd name="T29" fmla="*/ 1034 h 1817"/>
              <a:gd name="T30" fmla="*/ 1991 w 5003"/>
              <a:gd name="T31" fmla="*/ 521 h 1817"/>
              <a:gd name="T32" fmla="*/ 1505 w 5003"/>
              <a:gd name="T33" fmla="*/ 521 h 1817"/>
              <a:gd name="T34" fmla="*/ 2501 w 5003"/>
              <a:gd name="T35" fmla="*/ 0 h 181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003"/>
              <a:gd name="T55" fmla="*/ 0 h 1817"/>
              <a:gd name="T56" fmla="*/ 5003 w 5003"/>
              <a:gd name="T57" fmla="*/ 1817 h 181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003" h="1817">
                <a:moveTo>
                  <a:pt x="2501" y="0"/>
                </a:moveTo>
                <a:lnTo>
                  <a:pt x="3496" y="521"/>
                </a:lnTo>
                <a:lnTo>
                  <a:pt x="3010" y="521"/>
                </a:lnTo>
                <a:lnTo>
                  <a:pt x="3010" y="1034"/>
                </a:lnTo>
                <a:lnTo>
                  <a:pt x="3998" y="1034"/>
                </a:lnTo>
                <a:lnTo>
                  <a:pt x="3998" y="781"/>
                </a:lnTo>
                <a:lnTo>
                  <a:pt x="5002" y="1299"/>
                </a:lnTo>
                <a:lnTo>
                  <a:pt x="3998" y="1816"/>
                </a:lnTo>
                <a:lnTo>
                  <a:pt x="3998" y="1563"/>
                </a:lnTo>
                <a:lnTo>
                  <a:pt x="1003" y="1563"/>
                </a:lnTo>
                <a:lnTo>
                  <a:pt x="1003" y="1816"/>
                </a:lnTo>
                <a:lnTo>
                  <a:pt x="0" y="1299"/>
                </a:lnTo>
                <a:lnTo>
                  <a:pt x="1003" y="781"/>
                </a:lnTo>
                <a:lnTo>
                  <a:pt x="1003" y="1034"/>
                </a:lnTo>
                <a:lnTo>
                  <a:pt x="1991" y="1034"/>
                </a:lnTo>
                <a:lnTo>
                  <a:pt x="1991" y="521"/>
                </a:lnTo>
                <a:lnTo>
                  <a:pt x="1505" y="521"/>
                </a:lnTo>
                <a:lnTo>
                  <a:pt x="2501" y="0"/>
                </a:lnTo>
              </a:path>
            </a:pathLst>
          </a:custGeom>
          <a:solidFill>
            <a:srgbClr val="008000"/>
          </a:solidFill>
          <a:ln w="9398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normAutofit/>
          </a:bodyPr>
          <a:lstStyle/>
          <a:p>
            <a:endParaRPr lang="ru-RU" sz="1600" dirty="0"/>
          </a:p>
        </p:txBody>
      </p:sp>
      <p:pic>
        <p:nvPicPr>
          <p:cNvPr id="4" name="Picture 6" descr="футболитс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85720" y="1571612"/>
            <a:ext cx="1584325" cy="9810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928794" y="2428868"/>
            <a:ext cx="6114495" cy="493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3000"/>
              </a:lnSpc>
              <a:spcBef>
                <a:spcPts val="1500"/>
              </a:spcBef>
              <a:buClr>
                <a:srgbClr val="808000"/>
              </a:buCl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 err="1" smtClean="0">
                <a:solidFill>
                  <a:srgbClr val="002060"/>
                </a:solidFill>
              </a:rPr>
              <a:t>Чрезмерная</a:t>
            </a:r>
            <a:r>
              <a:rPr lang="en-GB" sz="2800" b="1" dirty="0" smtClean="0">
                <a:solidFill>
                  <a:srgbClr val="002060"/>
                </a:solidFill>
              </a:rPr>
              <a:t> </a:t>
            </a:r>
            <a:r>
              <a:rPr lang="en-GB" sz="2800" b="1" dirty="0" err="1" smtClean="0">
                <a:solidFill>
                  <a:srgbClr val="002060"/>
                </a:solidFill>
              </a:rPr>
              <a:t>двигательная</a:t>
            </a:r>
            <a:r>
              <a:rPr lang="en-GB" sz="2800" b="1" dirty="0" smtClean="0">
                <a:solidFill>
                  <a:srgbClr val="002060"/>
                </a:solidFill>
              </a:rPr>
              <a:t> </a:t>
            </a:r>
            <a:r>
              <a:rPr lang="en-GB" sz="2800" b="1" dirty="0" err="1" smtClean="0">
                <a:solidFill>
                  <a:srgbClr val="002060"/>
                </a:solidFill>
              </a:rPr>
              <a:t>активность</a:t>
            </a:r>
            <a:endParaRPr lang="en-GB" sz="28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643314"/>
            <a:ext cx="3104055" cy="1086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3000"/>
              </a:lnSpc>
              <a:spcBef>
                <a:spcPts val="1500"/>
              </a:spcBef>
              <a:buClr>
                <a:srgbClr val="808000"/>
              </a:buCl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 err="1" smtClean="0">
                <a:solidFill>
                  <a:srgbClr val="002060"/>
                </a:solidFill>
              </a:rPr>
              <a:t>Отвлекаемость</a:t>
            </a:r>
            <a:r>
              <a:rPr lang="en-GB" sz="2800" b="1" dirty="0" smtClean="0">
                <a:solidFill>
                  <a:srgbClr val="002060"/>
                </a:solidFill>
              </a:rPr>
              <a:t>-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>
              <a:lnSpc>
                <a:spcPct val="93000"/>
              </a:lnSpc>
              <a:spcBef>
                <a:spcPts val="1500"/>
              </a:spcBef>
              <a:buClr>
                <a:srgbClr val="808000"/>
              </a:buCl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 err="1" smtClean="0">
                <a:solidFill>
                  <a:srgbClr val="002060"/>
                </a:solidFill>
              </a:rPr>
              <a:t>невнимательность</a:t>
            </a:r>
            <a:endParaRPr lang="en-GB" sz="28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4000504"/>
            <a:ext cx="2776914" cy="493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3000"/>
              </a:lnSpc>
              <a:spcBef>
                <a:spcPts val="1500"/>
              </a:spcBef>
              <a:buClr>
                <a:srgbClr val="808000"/>
              </a:buCl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2800" b="1" dirty="0" err="1" smtClean="0">
                <a:solidFill>
                  <a:srgbClr val="002060"/>
                </a:solidFill>
              </a:rPr>
              <a:t>Импульсивность</a:t>
            </a:r>
            <a:endParaRPr lang="en-GB" sz="2800" b="1" dirty="0">
              <a:solidFill>
                <a:srgbClr val="002060"/>
              </a:solidFill>
            </a:endParaRPr>
          </a:p>
        </p:txBody>
      </p:sp>
      <p:pic>
        <p:nvPicPr>
          <p:cNvPr id="9" name="Picture 11" descr="l1_golovol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42988" y="4581525"/>
            <a:ext cx="1679575" cy="1973263"/>
          </a:xfrm>
          <a:prstGeom prst="rect">
            <a:avLst/>
          </a:prstGeom>
        </p:spPr>
      </p:pic>
      <p:pic>
        <p:nvPicPr>
          <p:cNvPr id="10" name="Picture 8" descr="l1_friends_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867400" y="4508500"/>
            <a:ext cx="2514600" cy="169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ПОРТРЕТ ГИПЕРАКТИВНОГО РЕБЕНКА</a:t>
            </a:r>
            <a:endParaRPr lang="ru-RU" dirty="0"/>
          </a:p>
        </p:txBody>
      </p:sp>
      <p:pic>
        <p:nvPicPr>
          <p:cNvPr id="4" name="Picture 6" descr="slide0055_image073"/>
          <p:cNvPicPr>
            <a:picLocks noGrp="1" noChangeAspect="1" noChangeArrowheads="1" noCrop="1"/>
          </p:cNvPicPr>
          <p:nvPr>
            <p:ph idx="1"/>
          </p:nvPr>
        </p:nvPicPr>
        <p:blipFill>
          <a:blip/>
          <a:srcRect/>
          <a:stretch>
            <a:fillRect/>
          </a:stretch>
        </p:blipFill>
        <p:spPr bwMode="auto">
          <a:xfrm>
            <a:off x="4024312" y="2428868"/>
            <a:ext cx="190501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loud"/>
          <p:cNvSpPr>
            <a:spLocks noChangeAspect="1" noEditPoints="1" noChangeArrowheads="1"/>
          </p:cNvSpPr>
          <p:nvPr/>
        </p:nvSpPr>
        <p:spPr bwMode="auto">
          <a:xfrm>
            <a:off x="714348" y="1571612"/>
            <a:ext cx="3357586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D8B1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</a:rPr>
              <a:t> «подвижные»</a:t>
            </a:r>
          </a:p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</a:rPr>
              <a:t>«</a:t>
            </a:r>
            <a:r>
              <a:rPr lang="ru-RU" sz="2400" b="1" dirty="0" err="1">
                <a:solidFill>
                  <a:schemeClr val="tx1"/>
                </a:solidFill>
              </a:rPr>
              <a:t>вулканчик</a:t>
            </a:r>
            <a:r>
              <a:rPr lang="ru-RU" sz="2400" b="1" dirty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6" name="Cloud"/>
          <p:cNvSpPr>
            <a:spLocks noChangeAspect="1" noEditPoints="1" noChangeArrowheads="1"/>
          </p:cNvSpPr>
          <p:nvPr/>
        </p:nvSpPr>
        <p:spPr bwMode="auto">
          <a:xfrm>
            <a:off x="5003800" y="1196975"/>
            <a:ext cx="3889375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D8B1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</a:rPr>
              <a:t>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«импульсивные»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tx1"/>
                </a:solidFill>
              </a:rPr>
              <a:t>«норовистые»</a:t>
            </a:r>
          </a:p>
        </p:txBody>
      </p:sp>
      <p:sp>
        <p:nvSpPr>
          <p:cNvPr id="7" name="Cloud"/>
          <p:cNvSpPr>
            <a:spLocks noChangeAspect="1" noEditPoints="1" noChangeArrowheads="1"/>
          </p:cNvSpPr>
          <p:nvPr/>
        </p:nvSpPr>
        <p:spPr bwMode="auto">
          <a:xfrm>
            <a:off x="827088" y="3860800"/>
            <a:ext cx="3240087" cy="217963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D8B1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1800"/>
              <a:t>  </a:t>
            </a:r>
          </a:p>
          <a:p>
            <a:pPr algn="ctr">
              <a:defRPr/>
            </a:pPr>
            <a:r>
              <a:rPr lang="ru-RU" sz="2400" b="1">
                <a:solidFill>
                  <a:schemeClr val="tx1"/>
                </a:solidFill>
              </a:rPr>
              <a:t>«шустрики»</a:t>
            </a:r>
          </a:p>
          <a:p>
            <a:pPr algn="ctr">
              <a:defRPr/>
            </a:pPr>
            <a:r>
              <a:rPr lang="ru-RU" sz="2400" b="1">
                <a:solidFill>
                  <a:schemeClr val="tx1"/>
                </a:solidFill>
              </a:rPr>
              <a:t>«вечный двигатель»</a:t>
            </a:r>
          </a:p>
          <a:p>
            <a:pPr algn="ctr">
              <a:defRPr/>
            </a:pPr>
            <a:endParaRPr lang="ru-RU" sz="2400" b="1">
              <a:solidFill>
                <a:schemeClr val="tx1"/>
              </a:solidFill>
            </a:endParaRPr>
          </a:p>
          <a:p>
            <a:pPr>
              <a:defRPr/>
            </a:pPr>
            <a:endParaRPr lang="ru-RU" sz="2400" b="1">
              <a:solidFill>
                <a:schemeClr val="tx1"/>
              </a:solidFill>
            </a:endParaRPr>
          </a:p>
          <a:p>
            <a:pPr>
              <a:defRPr/>
            </a:pPr>
            <a:endParaRPr lang="ru-RU" sz="1800"/>
          </a:p>
        </p:txBody>
      </p:sp>
      <p:sp>
        <p:nvSpPr>
          <p:cNvPr id="8" name="Cloud"/>
          <p:cNvSpPr>
            <a:spLocks noChangeAspect="1" noEditPoints="1" noChangeArrowheads="1"/>
          </p:cNvSpPr>
          <p:nvPr/>
        </p:nvSpPr>
        <p:spPr bwMode="auto">
          <a:xfrm>
            <a:off x="5724525" y="3933825"/>
            <a:ext cx="2743200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 rotWithShape="1">
            <a:gsLst>
              <a:gs pos="0">
                <a:srgbClr val="FFD8B1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</a:rPr>
              <a:t>«моторчик на ножках»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ВЫЯВИТЬ ГИПЕРАКТИВНОГО РЕБЕНКА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1500174"/>
          <a:ext cx="8572560" cy="428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857520"/>
                <a:gridCol w="2857520"/>
              </a:tblGrid>
              <a:tr h="882469">
                <a:tc>
                  <a:txBody>
                    <a:bodyPr/>
                    <a:lstStyle/>
                    <a:p>
                      <a:r>
                        <a:rPr lang="ru-RU" dirty="0" smtClean="0"/>
                        <a:t>КРИТЕРИИ ОЦЕНКИ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ГИПЕРАКТИВНЫЙ</a:t>
                      </a:r>
                      <a:r>
                        <a:rPr lang="ru-RU" baseline="0" dirty="0" smtClean="0"/>
                        <a:t> РЕБЕНОК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ТРЕВОЖНЫЙ РЕБЕНОК</a:t>
                      </a:r>
                      <a:endParaRPr lang="ru-RU" dirty="0"/>
                    </a:p>
                  </a:txBody>
                  <a:tcPr marL="96520" marR="96520"/>
                </a:tc>
              </a:tr>
              <a:tr h="1260671">
                <a:tc>
                  <a:txBody>
                    <a:bodyPr/>
                    <a:lstStyle/>
                    <a:p>
                      <a:r>
                        <a:rPr lang="ru-RU" dirty="0" smtClean="0"/>
                        <a:t>КОНТРОЛЬ ПОВЕДЕНИЯ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ПОСТОЯННО ИМПУЛЬСИВЕН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СПОСОБЕН КОНТРОЛИРОВАТЬ ПОВЕДЕНИЕ</a:t>
                      </a:r>
                      <a:endParaRPr lang="ru-RU" dirty="0"/>
                    </a:p>
                  </a:txBody>
                  <a:tcPr marL="96520" marR="96520"/>
                </a:tc>
              </a:tr>
              <a:tr h="1260671">
                <a:tc>
                  <a:txBody>
                    <a:bodyPr/>
                    <a:lstStyle/>
                    <a:p>
                      <a:r>
                        <a:rPr lang="ru-RU" dirty="0" smtClean="0"/>
                        <a:t>ДВИГАТЕЛЬНАЯ АКТИВНОСТЬ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ПОСТОЯННО АКТИВЕН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АКТИВЕН В ОПРЕДЕЛЕННЫХ СИТУАЦИЯХ</a:t>
                      </a:r>
                      <a:endParaRPr lang="ru-RU" dirty="0"/>
                    </a:p>
                  </a:txBody>
                  <a:tcPr marL="96520" marR="96520"/>
                </a:tc>
              </a:tr>
              <a:tr h="882469">
                <a:tc>
                  <a:txBody>
                    <a:bodyPr/>
                    <a:lstStyle/>
                    <a:p>
                      <a:r>
                        <a:rPr lang="ru-RU" dirty="0" smtClean="0"/>
                        <a:t>ХАРАКТЕР ДВИЖЕНИЙ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ЛИХОРАДОЧНЫЙ,</a:t>
                      </a:r>
                      <a:r>
                        <a:rPr lang="ru-RU" baseline="0" dirty="0" smtClean="0"/>
                        <a:t> БЕСПОРЯДОЧНЫЙ</a:t>
                      </a:r>
                      <a:endParaRPr lang="ru-RU" dirty="0"/>
                    </a:p>
                  </a:txBody>
                  <a:tcPr marL="96520" marR="9652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БЕСПОКОЙНЫЙ, НАПРЯЖЕННЫЙ</a:t>
                      </a:r>
                      <a:endParaRPr lang="ru-RU" dirty="0"/>
                    </a:p>
                  </a:txBody>
                  <a:tcPr marL="96520" marR="9652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КРИТЕРИИ ВЫЯВЛЕНИЯ ГИПЕРАКТИВНОСТИ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ДЕФИЦИТ АКТИВНОГО ВНИМАНИЯ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Непоследователен, ему трудно долго удерживать внимание;</a:t>
            </a:r>
          </a:p>
          <a:p>
            <a:r>
              <a:rPr lang="ru-RU" dirty="0" smtClean="0"/>
              <a:t>Не слушает, когда к нему обращаются;</a:t>
            </a:r>
          </a:p>
          <a:p>
            <a:r>
              <a:rPr lang="ru-RU" dirty="0" smtClean="0"/>
              <a:t>С большим энтузиазмом берется за задание, но так и не заканчивает его;</a:t>
            </a:r>
          </a:p>
          <a:p>
            <a:r>
              <a:rPr lang="ru-RU" dirty="0" smtClean="0"/>
              <a:t>Испытывает трудности в организации;</a:t>
            </a:r>
          </a:p>
          <a:p>
            <a:r>
              <a:rPr lang="ru-RU" dirty="0" smtClean="0"/>
              <a:t>Часто теряет вещи;</a:t>
            </a:r>
          </a:p>
          <a:p>
            <a:r>
              <a:rPr lang="ru-RU" dirty="0" smtClean="0"/>
              <a:t>Избегает скучных и требующих умственных усилий заданий;</a:t>
            </a:r>
          </a:p>
          <a:p>
            <a:r>
              <a:rPr lang="ru-RU" dirty="0" smtClean="0"/>
              <a:t>Часто бывает задумчив.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ДВИГАТЕЛЬНАЯ РАСТОРМОЖЕННОСТЬ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Постоянно ёрзает;</a:t>
            </a:r>
          </a:p>
          <a:p>
            <a:r>
              <a:rPr lang="ru-RU" dirty="0" smtClean="0"/>
              <a:t>Проявляет признаки беспокойства;</a:t>
            </a:r>
          </a:p>
          <a:p>
            <a:r>
              <a:rPr lang="ru-RU" dirty="0" smtClean="0"/>
              <a:t>Мало и беспокойно спит;</a:t>
            </a:r>
          </a:p>
          <a:p>
            <a:r>
              <a:rPr lang="ru-RU" dirty="0" smtClean="0"/>
              <a:t>Очень говорлив.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278</Words>
  <Application>Microsoft Office PowerPoint</Application>
  <PresentationFormat>Экран (4:3)</PresentationFormat>
  <Paragraphs>69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ГИПЕРАКТИВНЫЕ ДЕТИ. СОЦИАЛИЗАЦИЯ.</vt:lpstr>
      <vt:lpstr>ПРИЧИНЫ ГИПЕРАКТИВНОСТИ:</vt:lpstr>
      <vt:lpstr>СРЕДИ ДЕТЕЙ ГИПЕРАКТИВНЫЕ СОСТАВЛЯЮТ 16,5%</vt:lpstr>
      <vt:lpstr>ОСНОВНЫЕ БЛОКИ ПРОЯВЛЕНИЯ ГИПЕРАКТИВНОСТИ:</vt:lpstr>
      <vt:lpstr>ПОРТРЕТ ГИПЕРАКТИВНОГО РЕБЕНКА</vt:lpstr>
      <vt:lpstr>КАК ВЫЯВИТЬ ГИПЕРАКТИВНОГО РЕБЕНКА</vt:lpstr>
      <vt:lpstr>КРИТЕРИИ ВЫЯВЛЕНИЯ ГИПЕРАКТИВНОСТИ</vt:lpstr>
      <vt:lpstr>ДЕФИЦИТ АКТИВНОГО ВНИМАНИЯ</vt:lpstr>
      <vt:lpstr>ДВИГАТЕЛЬНАЯ РАСТОРМОЖЕННОСТЬ</vt:lpstr>
      <vt:lpstr>ИМПУЛЬСИВНОСТЬ</vt:lpstr>
      <vt:lpstr>ГИПЕРАКТИВНЫЕ ДЕТИ И ПРОБЛЕМЫ ИХ ОБУЧЕНИЯ</vt:lpstr>
      <vt:lpstr>ОТКРЫТОЕ ПИСЬМО ГИПЕРАКТИВНЫХ ДЕТЕЙ К УЧИТЕЛЯМ</vt:lpstr>
      <vt:lpstr>ОТКРЫТОЕ ПИСЬМО ГИПЕРАКТИВНЫХ ДЕТЕЙ К УЧИТЕЛЯМ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ГИПЕРАКТИВНЫЕ ДЕТИ. СОЦИАЛИЗАЦИЯ.</dc:title>
  <dc:creator>user</dc:creator>
  <cp:lastModifiedBy>Пользователь</cp:lastModifiedBy>
  <cp:revision>2</cp:revision>
  <dcterms:modified xsi:type="dcterms:W3CDTF">2012-08-27T04:32:04Z</dcterms:modified>
</cp:coreProperties>
</file>